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318" r:id="rId2"/>
    <p:sldId id="317" r:id="rId3"/>
    <p:sldId id="300" r:id="rId4"/>
    <p:sldId id="304" r:id="rId5"/>
    <p:sldId id="313" r:id="rId6"/>
    <p:sldId id="278" r:id="rId7"/>
    <p:sldId id="264" r:id="rId8"/>
    <p:sldId id="316" r:id="rId9"/>
    <p:sldId id="312" r:id="rId10"/>
    <p:sldId id="293" r:id="rId11"/>
    <p:sldId id="298" r:id="rId12"/>
    <p:sldId id="314" r:id="rId13"/>
    <p:sldId id="305" r:id="rId14"/>
    <p:sldId id="287" r:id="rId15"/>
    <p:sldId id="296" r:id="rId16"/>
    <p:sldId id="320" r:id="rId17"/>
    <p:sldId id="303" r:id="rId18"/>
    <p:sldId id="302" r:id="rId19"/>
    <p:sldId id="268" r:id="rId20"/>
    <p:sldId id="288" r:id="rId21"/>
    <p:sldId id="266" r:id="rId22"/>
    <p:sldId id="301" r:id="rId23"/>
    <p:sldId id="32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7086" autoAdjust="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BD203-4AB5-4658-A17D-BA09A12E8D57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FBA06-131C-4859-9C39-A0BB73E6E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48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8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দ্বিতীয় শিখনফলের উদেশ্যে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চিত্র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দেওয়া হয়েছে। </a:t>
            </a:r>
            <a:r>
              <a:rPr lang="bn-BD" dirty="0" smtClean="0"/>
              <a:t>প্রশ্ন-</a:t>
            </a:r>
            <a:r>
              <a:rPr lang="bn-BD" baseline="0" dirty="0" smtClean="0"/>
              <a:t>উত্তরের মাধ্যমে বিষয়টি সহজ করে শিক্ষার্থীকে বুঝানো যেতে পারে।</a:t>
            </a:r>
            <a:r>
              <a:rPr lang="bn-IN" baseline="0" dirty="0" smtClean="0"/>
              <a:t> যেমন-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/>
              <a:t>পৃথিবী কী শুধু নিজ অক্ষেই  ঘুবে? উত্তরঃ না। পৃথিবী নিজ অক্ষে ঘুরতে ঘুরতে সূর্য ৩৬৫দিনে একবার আবর্তণ করে।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83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তৃতীয় শিখনফলের জন্য পরীক্ষাটি দেওয়া হয়েছে।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প্রয়োজনীয়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উপকরণ সরবরাহ করে কাজটি শিক্ষার্থীদের দি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য়ে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করানো যেতে পারে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অথবা প্রদর্শনের মাধ্যমে বিষয়টি সহজ করে শিক্ষার্থীকে বুঝ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িয়ে দেওয়া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যেতে পারে।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49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</a:t>
            </a:r>
            <a:r>
              <a:rPr lang="bn-IN" baseline="0" dirty="0" smtClean="0"/>
              <a:t> স্লাইডের ছকটি শিক্ষার্থীদের খাতায় লিখে 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পূর্বের পরীক্ষাটির দ্বারা </a:t>
            </a:r>
            <a:r>
              <a:rPr lang="bn-IN" baseline="0" dirty="0" smtClean="0"/>
              <a:t>পূরণ করতে বলা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34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 খাতা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য়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উত্তর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দেখার পর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স্লাইডের ফলাফল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মিলিয়ে নিতে বলা যেতে পারে।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4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mtClean="0"/>
              <a:t>সমগ্র</a:t>
            </a:r>
            <a:r>
              <a:rPr lang="bn-IN" baseline="0" smtClean="0"/>
              <a:t> পাঠটির পূনরাবৃত্তির জন্য ভিডিওটি সংযোজন করা হয়েছে। তাই ভিডিওটি অব-অন করে পূর্ব পাঠে পুনরালোচনা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01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28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প্রশ্নের</a:t>
            </a:r>
            <a:r>
              <a:rPr lang="bn-BD" baseline="0" dirty="0" smtClean="0"/>
              <a:t> উত্তরে শিক্ষক শিক্ষার্থীকে সহায়তা করতে পারেন।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</a:t>
            </a:r>
            <a:r>
              <a:rPr lang="bn-BD" baseline="0" dirty="0" smtClean="0"/>
              <a:t> শব্দগুলো খাতায় লিখে নিতে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04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বাড়ির কাজ শিক্ষার্থীকে</a:t>
            </a:r>
            <a:r>
              <a:rPr lang="bn-BD" baseline="0" dirty="0" smtClean="0"/>
              <a:t> বুঝিয়ে দেয়া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8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কন্টেন্টি একটি</a:t>
            </a:r>
            <a:r>
              <a:rPr lang="bn-BD" baseline="0" dirty="0" smtClean="0"/>
              <a:t> মডেল।</a:t>
            </a:r>
            <a:r>
              <a:rPr lang="bn-BD" dirty="0" smtClean="0"/>
              <a:t>এর চেয়েও ভিন্ন আঙ্গিকে ভাল মানের কন্টেন্ট তৈরি করে</a:t>
            </a:r>
            <a:r>
              <a:rPr lang="bn-BD" baseline="0" dirty="0" smtClean="0"/>
              <a:t> ক্লাসে প্রদর্শন করা যেতে </a:t>
            </a:r>
            <a:r>
              <a:rPr lang="bn-BD" baseline="0" smtClean="0"/>
              <a:t>পারে।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25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কন্টেন্টটি মান</a:t>
            </a:r>
            <a:r>
              <a:rPr lang="bn-BD" baseline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70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bn-BD" dirty="0" smtClean="0"/>
              <a:t>পাঠ</a:t>
            </a:r>
            <a:r>
              <a:rPr lang="bn-BD" baseline="0" dirty="0" smtClean="0"/>
              <a:t> শিরোনাম ঘোষনা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bn-IN" baseline="0" dirty="0" smtClean="0"/>
              <a:t>চিত্র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নিজ অক্ষে আবর্তন</a:t>
            </a:r>
            <a:r>
              <a:rPr lang="bn-IN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সূর্যকে কেন্দ্র করে ঘূর্ণন</a:t>
            </a:r>
            <a:r>
              <a:rPr lang="bn-IN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/>
              <a:t>সম্পর্কে</a:t>
            </a:r>
            <a:r>
              <a:rPr lang="en-US" b="0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পারে।</a:t>
            </a:r>
            <a:endParaRPr lang="en-US" baseline="0" dirty="0" smtClean="0"/>
          </a:p>
          <a:p>
            <a:pPr marL="171450" indent="-171450" algn="l">
              <a:buFont typeface="Wingdings" pitchFamily="2" charset="2"/>
              <a:buChar char="§"/>
            </a:pPr>
            <a:r>
              <a:rPr lang="bn-IN" baseline="0" dirty="0" smtClean="0"/>
              <a:t>পৃথিবী ঘুরে না সূর্য ঘুরে? উত্তরঃ আপাত দৃষ্টিতে সূর্য পৃথিবীর চার পাশে ঘূরে মনে</a:t>
            </a:r>
            <a:r>
              <a:rPr lang="bn-BD" baseline="0" dirty="0" smtClean="0"/>
              <a:t> </a:t>
            </a:r>
            <a:r>
              <a:rPr lang="bn-IN" baseline="0" dirty="0" smtClean="0"/>
              <a:t>হলেও বাস্তবে পৃথিবীই সূর্য চারদিকে ঘূরে।</a:t>
            </a:r>
            <a:r>
              <a:rPr lang="en-US" baseline="0" dirty="0" smtClean="0"/>
              <a:t>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4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</a:t>
            </a:r>
            <a:r>
              <a:rPr lang="bn-IN" baseline="0" dirty="0" smtClean="0"/>
              <a:t> চিত্রটিও 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ঘোষনা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নিজ অক্ষে আবর্তন</a:t>
            </a:r>
            <a:r>
              <a:rPr lang="bn-IN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সূর্যকে কেন্দ্র করে ঘূর্ণন</a:t>
            </a:r>
            <a:r>
              <a:rPr lang="bn-IN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/>
              <a:t>সম্পর্কে</a:t>
            </a:r>
            <a:r>
              <a:rPr lang="en-US" b="0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পারে।</a:t>
            </a:r>
            <a:endParaRPr lang="bn-IN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/>
              <a:t>চিত্রের হলুদ অংশটি সূর্য, নীল অংশটি পৃথিবী, এবং সবুজ অংশটি চাঁদ হলে কোনটি কার চারদিকে ঘুরছে?</a:t>
            </a:r>
            <a:r>
              <a:rPr lang="en-US" baseline="0" dirty="0" smtClean="0"/>
              <a:t>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87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প্রথম শিখনফলের উদেশ্যে চিত্রগুলি দেওয়া হয়েছে।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পৃথিবীর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আকার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বায়ুমন্ডল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পানি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ও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মাটির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পরিমান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এবং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আবাশস্থল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ইত্যাদি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বুঝিয়ে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দেওয়া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69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 প্রদত্ত প্রশ্নগুলোর উত্তর শিক্ষার্থীদেরকে খাতায় লিখতে বলা যেতে পারে।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প্রশ্ন-উত্তর সমাপ্তির পর ক্রমান্বয়ে পরবর্তি প্রশ্ন করা যেতে পারে</a:t>
            </a:r>
            <a:r>
              <a:rPr lang="bn-BD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19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 খাতা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য়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উত্তর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দেখার পর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স্লাইডের ফলাফল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মিলিয়ে নিতে বলা যেতে পারে।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93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দ্বিতীয় শিখনফলের উদেশ্যে চিত্রগুলি দেওয়া হয়েছে। </a:t>
            </a:r>
            <a:r>
              <a:rPr lang="bn-BD" dirty="0" smtClean="0"/>
              <a:t>প্রশ্ন-</a:t>
            </a:r>
            <a:r>
              <a:rPr lang="bn-BD" baseline="0" dirty="0" smtClean="0"/>
              <a:t>উত্তরের মাধ্যমে বিষয়টি সহজ করে শিক্ষার্থীকে বুঝানো যেতে পারে।</a:t>
            </a:r>
            <a:endParaRPr lang="bn-IN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/>
              <a:t>পৃথিবী কিভাবে ঘুবে? উত্তরঃ পৃথিবী নিজ অক্ষে পশ্চিম থেকে পূর্ব দিকে ২৪ঘন্টায় এক বার ঘুরে।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4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9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5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5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50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2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8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9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8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8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0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7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PowerPoint_Presentation1.ppt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ফ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447800"/>
            <a:ext cx="6858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থেকে এই পাঠটি ভালভাবে পড়ে নেওয়া যেতে পারে।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743" y="4343400"/>
            <a:ext cx="6858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পাঠটি শ্রেণিকক্ষে উপস্থাপনের পূর্বে এই স্লাইডটি ডিলিট করে দেয়া যেতে 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F5</a:t>
            </a:r>
            <a:r>
              <a:rPr lang="bn-B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slide show-</a:t>
            </a:r>
            <a:r>
              <a:rPr lang="bn-BD" sz="2400" smtClean="0">
                <a:latin typeface="NikoshBAN" pitchFamily="2" charset="0"/>
                <a:cs typeface="NikoshBAN" pitchFamily="2" charset="0"/>
              </a:rPr>
              <a:t>তে যেতে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পারেন।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401782"/>
            <a:ext cx="4267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আকর্ষ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979003"/>
            <a:ext cx="6858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Note Bar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এ দেয়া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Notes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অনুসরণ করা যেতে পারে।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5569803"/>
            <a:ext cx="68580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কন্টেন্টটি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চেয়েও ভিন্ন আঙ্গিকে ভাল মানের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শ্রেণি উপযোগী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কন্টেন্ট তৈরি করে ক্লাসে প্রদর্শন করা যেতে পারে।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1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62000" y="1066800"/>
          <a:ext cx="7543801" cy="50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9008"/>
                <a:gridCol w="4054793"/>
              </a:tblGrid>
              <a:tr h="835660"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35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চিত্রটি কিসের ?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35660">
                <a:tc>
                  <a:txBody>
                    <a:bodyPr/>
                    <a:lstStyle/>
                    <a:p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পৃথিবীর আকার কিরূপ?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35660">
                <a:tc>
                  <a:txBody>
                    <a:bodyPr/>
                    <a:lstStyle/>
                    <a:p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পৃথিবীর পৃষ্ঠে পানি ও মাটির পরিমান কত?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35660">
                <a:tc>
                  <a:txBody>
                    <a:bodyPr/>
                    <a:lstStyle/>
                    <a:p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আমরা পৃথিবীর কোথায় বাস করি?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35660">
                <a:tc>
                  <a:txBody>
                    <a:bodyPr/>
                    <a:lstStyle/>
                    <a:p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আমরা পৃথিবী থেকে ছিটকে যাই না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কেন?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4495800" y="2133600"/>
            <a:ext cx="861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পৃথিবীর।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508995" y="2971800"/>
            <a:ext cx="34002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গোলাকার হলেও উত্তর-দক্ষিণ কিছুটা চাপা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495800" y="3810000"/>
            <a:ext cx="2555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পানি তিন ভাগ, মাটি এক ভাগ।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495800" y="4648200"/>
            <a:ext cx="175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পৃষ্ঠের মাটিতে।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95800" y="5486400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পৃথিবীর আকর্ষণ বলের কারণে।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7400" y="381000"/>
            <a:ext cx="5410200" cy="457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পর্যবেক্ষণের ফলাফল মিলিয়ে নাও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4" grpId="0"/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31955" y="196527"/>
            <a:ext cx="9144000" cy="6204273"/>
            <a:chOff x="347062" y="1364765"/>
            <a:chExt cx="4072538" cy="3269234"/>
          </a:xfrm>
        </p:grpSpPr>
        <p:grpSp>
          <p:nvGrpSpPr>
            <p:cNvPr id="51" name="Group 50"/>
            <p:cNvGrpSpPr/>
            <p:nvPr/>
          </p:nvGrpSpPr>
          <p:grpSpPr>
            <a:xfrm>
              <a:off x="347062" y="1364765"/>
              <a:ext cx="4072538" cy="3269234"/>
              <a:chOff x="347062" y="1364765"/>
              <a:chExt cx="4072538" cy="3269234"/>
            </a:xfrm>
          </p:grpSpPr>
          <p:pic>
            <p:nvPicPr>
              <p:cNvPr id="34" name="Picture 33" descr="animated-earth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062" y="1364765"/>
                <a:ext cx="4072538" cy="3269234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381000" y="1371601"/>
                <a:ext cx="921084" cy="4186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আহ্নিক গতি</a:t>
                </a:r>
                <a:endParaRPr lang="en-US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828800" y="2730137"/>
                <a:ext cx="1066800" cy="4245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পৃথিবী</a:t>
                </a:r>
                <a:endParaRPr lang="en-US" sz="2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81000" y="4088674"/>
                <a:ext cx="4038600" cy="2547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600" dirty="0" smtClean="0">
                    <a:latin typeface="NikoshBAN" pitchFamily="2" charset="0"/>
                    <a:cs typeface="NikoshBAN" pitchFamily="2" charset="0"/>
                  </a:rPr>
                  <a:t>নিজ অক্ষে আবর্তনঃ ২৪ ঘন্টায় একবার পশ্চিম থেকে পূর্ব দিকে </a:t>
                </a:r>
                <a:endParaRPr lang="en-US" sz="16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2269825" y="2339415"/>
                <a:ext cx="228600" cy="1588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2289035" y="3865058"/>
                <a:ext cx="228600" cy="1588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41"/>
            <p:cNvSpPr/>
            <p:nvPr/>
          </p:nvSpPr>
          <p:spPr>
            <a:xfrm>
              <a:off x="2514600" y="1371600"/>
              <a:ext cx="14478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পৃথিবী</a:t>
              </a:r>
              <a:r>
                <a:rPr lang="bn-BD" sz="2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 অক্ষ </a:t>
              </a:r>
              <a:endPara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10800000" flipV="1">
              <a:off x="2514600" y="1676400"/>
              <a:ext cx="533400" cy="4572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5943600" y="3441240"/>
            <a:ext cx="1295400" cy="673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পূর্ব দিক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288840"/>
            <a:ext cx="1600201" cy="673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পশ্চিম দিক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9600"/>
            <a:ext cx="8991600" cy="4953000"/>
            <a:chOff x="4267200" y="1275736"/>
            <a:chExt cx="4495800" cy="3021874"/>
          </a:xfrm>
        </p:grpSpPr>
        <p:grpSp>
          <p:nvGrpSpPr>
            <p:cNvPr id="3" name="Group 19"/>
            <p:cNvGrpSpPr/>
            <p:nvPr/>
          </p:nvGrpSpPr>
          <p:grpSpPr>
            <a:xfrm>
              <a:off x="4267200" y="1275736"/>
              <a:ext cx="4495800" cy="3021874"/>
              <a:chOff x="4648200" y="1351936"/>
              <a:chExt cx="4114800" cy="3021874"/>
            </a:xfrm>
          </p:grpSpPr>
          <p:grpSp>
            <p:nvGrpSpPr>
              <p:cNvPr id="6" name="Group 21"/>
              <p:cNvGrpSpPr/>
              <p:nvPr/>
            </p:nvGrpSpPr>
            <p:grpSpPr>
              <a:xfrm>
                <a:off x="4648200" y="1351936"/>
                <a:ext cx="4114800" cy="2971800"/>
                <a:chOff x="4648200" y="1209368"/>
                <a:chExt cx="4267200" cy="2667000"/>
              </a:xfrm>
            </p:grpSpPr>
            <p:grpSp>
              <p:nvGrpSpPr>
                <p:cNvPr id="8" name="Group 18"/>
                <p:cNvGrpSpPr/>
                <p:nvPr/>
              </p:nvGrpSpPr>
              <p:grpSpPr>
                <a:xfrm>
                  <a:off x="4648200" y="1209368"/>
                  <a:ext cx="4267200" cy="2667000"/>
                  <a:chOff x="4648200" y="1209368"/>
                  <a:chExt cx="4267200" cy="2667000"/>
                </a:xfrm>
              </p:grpSpPr>
              <p:pic>
                <p:nvPicPr>
                  <p:cNvPr id="10" name="Picture 9" descr="Earth_tilt_animation.gif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648200" y="1209368"/>
                    <a:ext cx="4267200" cy="2667000"/>
                  </a:xfrm>
                  <a:prstGeom prst="rect">
                    <a:avLst/>
                  </a:prstGeom>
                  <a:ln w="12700">
                    <a:noFill/>
                  </a:ln>
                </p:spPr>
              </p:pic>
              <p:sp>
                <p:nvSpPr>
                  <p:cNvPr id="11" name="Rectangle 10"/>
                  <p:cNvSpPr/>
                  <p:nvPr/>
                </p:nvSpPr>
                <p:spPr>
                  <a:xfrm>
                    <a:off x="4724400" y="1295400"/>
                    <a:ext cx="2133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bn-BD" sz="28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বার্ষিক গতি</a:t>
                    </a:r>
                    <a:endParaRPr lang="en-US" sz="28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  <p:sp>
              <p:nvSpPr>
                <p:cNvPr id="9" name="Rectangle 8"/>
                <p:cNvSpPr/>
                <p:nvPr/>
              </p:nvSpPr>
              <p:spPr>
                <a:xfrm>
                  <a:off x="6528661" y="2294143"/>
                  <a:ext cx="441960" cy="2657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24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স</a:t>
                  </a:r>
                  <a:r>
                    <a:rPr lang="en-US" sz="2400" dirty="0" err="1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ূর্য</a:t>
                  </a:r>
                  <a:endPara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4648200" y="4069009"/>
                <a:ext cx="4114800" cy="3048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নিজ কক্ষে সূর্যকে আবর্তন</a:t>
                </a:r>
                <a:r>
                  <a:rPr lang="bn-IN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:</a:t>
                </a:r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৩৬৫ দিন ৬ ঘন্টা সময়ে একবার  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6996793" y="1371600"/>
              <a:ext cx="1766207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পৃথিবী</a:t>
              </a: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 কক্ষ পথ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rot="5400000">
              <a:off x="7772400" y="1905000"/>
              <a:ext cx="685800" cy="228600"/>
            </a:xfrm>
            <a:prstGeom prst="straightConnector1">
              <a:avLst/>
            </a:prstGeom>
            <a:ln w="381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rot="5400000">
            <a:off x="6743700" y="1409700"/>
            <a:ext cx="762000" cy="381000"/>
          </a:xfrm>
          <a:prstGeom prst="straightConnector1">
            <a:avLst/>
          </a:prstGeom>
          <a:ln w="57150">
            <a:solidFill>
              <a:srgbClr val="0C076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761999"/>
            <a:ext cx="22860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4826" y="2331230"/>
            <a:ext cx="7239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পৃথিবীর আহ্নিক গতি না থাকলে কী হতো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3962400"/>
            <a:ext cx="7239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পৃথিবী সূর্যকে একবার আবর্তন করতে কত সময় লাগে?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পৃথিবীর এরুপ আবর্তনকে কী বলে?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533400" y="5074780"/>
            <a:ext cx="7924800" cy="1295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টেবিলের উপর ভূগোলকটি রেখে একটু দুরে মোমবাতি/টচলাইট জ্বালিয়ে রাখ। এবার ঘরটিকে অন্ধকার করে ভূগোলকটির দিকে তাকাও এবং ভূগোলকটি আস্তে আস্তে ঘুরাও। ভালভাবে পর্যবেক্ষণ করে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খাতায় লিখ।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3400" y="685800"/>
            <a:ext cx="3890285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আহ্নিক গতির পরীক্ষা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3400" y="1219200"/>
            <a:ext cx="66294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উপকরণ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প্রতিদলে ১টি ভূগোলক, ১টি মোমবাতি/টচলাইট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6775" y="152400"/>
            <a:ext cx="2216425" cy="381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24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24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838200" y="1752600"/>
            <a:ext cx="6858000" cy="3200400"/>
            <a:chOff x="457200" y="1676400"/>
            <a:chExt cx="3962401" cy="2362204"/>
          </a:xfrm>
        </p:grpSpPr>
        <p:grpSp>
          <p:nvGrpSpPr>
            <p:cNvPr id="19" name="Group 18"/>
            <p:cNvGrpSpPr/>
            <p:nvPr/>
          </p:nvGrpSpPr>
          <p:grpSpPr>
            <a:xfrm>
              <a:off x="457200" y="1676400"/>
              <a:ext cx="3962401" cy="2362204"/>
              <a:chOff x="457200" y="1676400"/>
              <a:chExt cx="3962401" cy="2209804"/>
            </a:xfrm>
          </p:grpSpPr>
          <p:grpSp>
            <p:nvGrpSpPr>
              <p:cNvPr id="21" name="Group 52"/>
              <p:cNvGrpSpPr/>
              <p:nvPr/>
            </p:nvGrpSpPr>
            <p:grpSpPr>
              <a:xfrm>
                <a:off x="457200" y="1676400"/>
                <a:ext cx="3962401" cy="2209804"/>
                <a:chOff x="457200" y="1676400"/>
                <a:chExt cx="3962401" cy="2209804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457200" y="1676400"/>
                  <a:ext cx="2743200" cy="1905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8" name="Group 17"/>
                <p:cNvGrpSpPr/>
                <p:nvPr/>
              </p:nvGrpSpPr>
              <p:grpSpPr>
                <a:xfrm>
                  <a:off x="3105667" y="1676402"/>
                  <a:ext cx="1313934" cy="2209802"/>
                  <a:chOff x="3105667" y="1828800"/>
                  <a:chExt cx="1313934" cy="2057400"/>
                </a:xfrm>
              </p:grpSpPr>
              <p:sp>
                <p:nvSpPr>
                  <p:cNvPr id="39" name="Rectangle 38"/>
                  <p:cNvSpPr/>
                  <p:nvPr/>
                </p:nvSpPr>
                <p:spPr>
                  <a:xfrm>
                    <a:off x="3105667" y="3581400"/>
                    <a:ext cx="1313934" cy="30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মোমবাতি</a:t>
                    </a:r>
                    <a:endParaRPr lang="en-US" sz="20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pic>
                <p:nvPicPr>
                  <p:cNvPr id="40" name="Picture 39" descr="giphy.gif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200400" y="1828800"/>
                    <a:ext cx="1219200" cy="1773621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" name="Group 16"/>
              <p:cNvGrpSpPr/>
              <p:nvPr/>
            </p:nvGrpSpPr>
            <p:grpSpPr>
              <a:xfrm>
                <a:off x="533400" y="1676400"/>
                <a:ext cx="1600200" cy="2209800"/>
                <a:chOff x="533400" y="1676400"/>
                <a:chExt cx="1600200" cy="22098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643467" y="3597811"/>
                  <a:ext cx="1290917" cy="28838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20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ভূগোলক</a:t>
                  </a:r>
                  <a:endParaRPr lang="en-US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35" name="Picture 34" descr="j0213508[1].gif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3400" y="1676400"/>
                  <a:ext cx="1600200" cy="1905000"/>
                </a:xfrm>
                <a:prstGeom prst="rect">
                  <a:avLst/>
                </a:prstGeom>
              </p:spPr>
            </p:pic>
          </p:grpSp>
        </p:grpSp>
        <p:sp>
          <p:nvSpPr>
            <p:cNvPr id="43" name="Chord 42"/>
            <p:cNvSpPr/>
            <p:nvPr/>
          </p:nvSpPr>
          <p:spPr>
            <a:xfrm>
              <a:off x="683410" y="1892513"/>
              <a:ext cx="1182644" cy="1295400"/>
            </a:xfrm>
            <a:prstGeom prst="chord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rot="20376089">
              <a:off x="1229341" y="1869746"/>
              <a:ext cx="264724" cy="1303089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accent1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1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5477933" y="761999"/>
            <a:ext cx="2980267" cy="381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দল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77933" y="152400"/>
            <a:ext cx="2980267" cy="381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২০ মিনিট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8" grpId="0" animBg="1"/>
      <p:bldP spid="33" grpId="0" animBg="1"/>
      <p:bldP spid="24" grpId="0" animBg="1"/>
      <p:bldP spid="26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538908"/>
              </p:ext>
            </p:extLst>
          </p:nvPr>
        </p:nvGraphicFramePr>
        <p:xfrm>
          <a:off x="381000" y="1066800"/>
          <a:ext cx="8382001" cy="5562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  <a:gridCol w="3505201"/>
              </a:tblGrid>
              <a:tr h="586327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64462">
                <a:tc>
                  <a:txBody>
                    <a:bodyPr/>
                    <a:lstStyle/>
                    <a:p>
                      <a:pPr algn="l"/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ভূগোলকটির সব দিক কি সমান আলোকিত?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64462">
                <a:tc>
                  <a:txBody>
                    <a:bodyPr/>
                    <a:lstStyle/>
                    <a:p>
                      <a:pPr algn="l"/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কতটুকু আলোকিত আর কতটুকু অন্ধকারাচ্ছন্ন?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86327">
                <a:tc>
                  <a:txBody>
                    <a:bodyPr/>
                    <a:lstStyle/>
                    <a:p>
                      <a:pPr algn="l"/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কোন অ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ংশ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আলোকিত?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86327">
                <a:tc>
                  <a:txBody>
                    <a:bodyPr/>
                    <a:lstStyle/>
                    <a:p>
                      <a:pPr algn="l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কোন অ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ংশ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অন্ধকারাচ্ছন্ন?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37347">
                <a:tc>
                  <a:txBody>
                    <a:bodyPr/>
                    <a:lstStyle/>
                    <a:p>
                      <a:pPr algn="l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ভূগোলকটি আস্তে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আস্তে ঘুরালে কী হচ্ছে?</a:t>
                      </a:r>
                    </a:p>
                  </a:txBody>
                  <a:tcPr marL="81280" marR="8128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37347">
                <a:tc>
                  <a:txBody>
                    <a:bodyPr/>
                    <a:lstStyle/>
                    <a:p>
                      <a:pPr algn="l"/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তাহলে পৃথিবীতে দিন-রাত কীভাবে হয়?</a:t>
                      </a:r>
                    </a:p>
                  </a:txBody>
                  <a:tcPr marL="81280" marR="8128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1828800" y="304800"/>
            <a:ext cx="5410200" cy="457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পূর্বের পরীক্ষাটির দ্বারা নিচের ছকটি পূরণ কর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1066800"/>
          <a:ext cx="8382001" cy="5562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953001"/>
              </a:tblGrid>
              <a:tr h="586327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64462">
                <a:tc>
                  <a:txBody>
                    <a:bodyPr/>
                    <a:lstStyle/>
                    <a:p>
                      <a:pPr algn="l"/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ভূগোলকটির সব দিক কি সমান আলোকিত?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64462">
                <a:tc>
                  <a:txBody>
                    <a:bodyPr/>
                    <a:lstStyle/>
                    <a:p>
                      <a:pPr algn="l"/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কতটুকু আলোকিত আর কতটুকু অন্ধকারাচ্ছন্ন?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86327">
                <a:tc>
                  <a:txBody>
                    <a:bodyPr/>
                    <a:lstStyle/>
                    <a:p>
                      <a:pPr algn="l"/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কোন অ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ংশ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আলোকিত?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86327">
                <a:tc>
                  <a:txBody>
                    <a:bodyPr/>
                    <a:lstStyle/>
                    <a:p>
                      <a:pPr algn="l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কোন অ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ংশ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অন্ধকারাচ্ছন্ন?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37347">
                <a:tc>
                  <a:txBody>
                    <a:bodyPr/>
                    <a:lstStyle/>
                    <a:p>
                      <a:pPr algn="l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ভূগোলকটি আস্তে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আস্তে ঘুরালে কী হচ্ছে?</a:t>
                      </a:r>
                    </a:p>
                  </a:txBody>
                  <a:tcPr marL="81280" marR="8128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37347">
                <a:tc>
                  <a:txBody>
                    <a:bodyPr/>
                    <a:lstStyle/>
                    <a:p>
                      <a:pPr algn="l"/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তাহলে পৃথিবীতে দিন-রাত কীভাবে হয়?</a:t>
                      </a:r>
                    </a:p>
                  </a:txBody>
                  <a:tcPr marL="81280" marR="8128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038600" y="4572000"/>
            <a:ext cx="4648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অন্ধকার অংশ আস্তে আস্তে আলোকিত হচ্ছে এবং আলোকিত অংশ ধীরে ধীরে অন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্ধ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 হচ্ছে।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8600" y="4038600"/>
            <a:ext cx="426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অ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ংশ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মোম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বাতির বিপরীত দিকে আছে।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8600" y="2590800"/>
            <a:ext cx="4724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অর্ধেক আলোকিত আর অন্য অর্ধেক অন্ধকারাচ্ছন্ন।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800" y="1828800"/>
            <a:ext cx="76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3429000"/>
            <a:ext cx="3733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অ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ংশ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মোম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বাতির দিকে আছে।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28800" y="304800"/>
            <a:ext cx="5410200" cy="457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পর্যবেক্ষণের ফলাফল মিলিয়ে নাও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14800" y="5638800"/>
            <a:ext cx="4648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অন্ধকার অংশ ক্রমান্বয় আলোকিত হয়ে দিন এবং আলোকিত অংশ ক্রমান্বয়ে অন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্ধ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 হয়ে রাত হয়।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9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9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9957" y="990600"/>
            <a:ext cx="6019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ভিডিওটির সাথে তোমার পরীক্ষণের তুলনা কর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280906"/>
              </p:ext>
            </p:extLst>
          </p:nvPr>
        </p:nvGraphicFramePr>
        <p:xfrm>
          <a:off x="2819400" y="3276600"/>
          <a:ext cx="3124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276600"/>
                        <a:ext cx="3124200" cy="15240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6917267" y="2555689"/>
            <a:ext cx="1693333" cy="41611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২৪ ঘন্টায়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250267" y="2514600"/>
            <a:ext cx="1693333" cy="41611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 ঘন্টায়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917267" y="1864659"/>
            <a:ext cx="1693333" cy="3451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১৬ ঘন্টায়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250267" y="1864659"/>
            <a:ext cx="1693333" cy="3451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12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ঘন্টায় </a:t>
            </a:r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886200" y="59436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3886200" y="59436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904999" y="990600"/>
            <a:ext cx="6781803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ঘন্টায়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আবর্তন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1000" y="9144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33800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5494617" y="1826557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0" y="19050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8124016" y="18288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77000" y="25908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8256008" y="2429637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733800" y="25908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5528733" y="25146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57200" y="2057401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476999" y="25908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81867" y="304800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1200" y="3505200"/>
            <a:ext cx="6781803" cy="1447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কথাটি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প্রযোজ্য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ঘোরে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ঘোরে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আবর্তন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457201" y="3429000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533400" y="5334000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43400" y="5181600"/>
            <a:ext cx="1693333" cy="3451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3877983" y="518384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5638800" y="5105400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162800" y="5181600"/>
            <a:ext cx="1693333" cy="3451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734984" y="51816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8458200" y="51054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162800" y="5867400"/>
            <a:ext cx="1693333" cy="41611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ii, iii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6705600" y="59436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8534400" y="58674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343400" y="5867400"/>
            <a:ext cx="1693333" cy="41611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iii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Half Frame 65"/>
          <p:cNvSpPr/>
          <p:nvPr/>
        </p:nvSpPr>
        <p:spPr>
          <a:xfrm rot="14014148">
            <a:off x="5665208" y="5782437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6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39" grpId="0" animBg="1"/>
      <p:bldP spid="36" grpId="0" animBg="1"/>
      <p:bldP spid="33" grpId="0" animBg="1"/>
      <p:bldP spid="30" grpId="0" animBg="1"/>
      <p:bldP spid="65" grpId="0" animBg="1"/>
      <p:bldP spid="67" grpId="0" animBg="1"/>
      <p:bldP spid="67" grpId="1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7" grpId="0" animBg="1"/>
      <p:bldP spid="40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4"/>
          <p:cNvSpPr/>
          <p:nvPr/>
        </p:nvSpPr>
        <p:spPr>
          <a:xfrm>
            <a:off x="2810934" y="457200"/>
            <a:ext cx="3581400" cy="914400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52600" y="1752600"/>
            <a:ext cx="5461000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 কোন দিক থেকে কোন দিকে আবর্তন 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52600" y="2895600"/>
            <a:ext cx="5562600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আহ্নিক গতি কী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52600" y="4114800"/>
            <a:ext cx="5562600" cy="685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বার্ষিক গতি কী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52600" y="5257800"/>
            <a:ext cx="56388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সূর্যের চারপাশে ঘুরে আসতে কত সময় লাগে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9411896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88533" y="990600"/>
            <a:ext cx="663786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57200"/>
            <a:ext cx="2506133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গুরুত্বপূর্ণ শব্দসমূহ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1981200"/>
            <a:ext cx="2751666" cy="762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ভূগোলক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3581400"/>
            <a:ext cx="2743200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আহ্নিক গতি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410200" y="3581400"/>
            <a:ext cx="2760133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বার্ষিক গতি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486400" y="1981200"/>
            <a:ext cx="2709333" cy="762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পৃথিবীর আবর্তন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752600" y="5257800"/>
            <a:ext cx="2760133" cy="762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পৃথিবীর অক্ষ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5317067" y="5334000"/>
            <a:ext cx="2760133" cy="762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উপবৃত্তাকার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304800" y="685800"/>
            <a:ext cx="8534400" cy="5257800"/>
            <a:chOff x="914400" y="609600"/>
            <a:chExt cx="6781800" cy="5257800"/>
          </a:xfrm>
        </p:grpSpPr>
        <p:grpSp>
          <p:nvGrpSpPr>
            <p:cNvPr id="47" name="Group 46"/>
            <p:cNvGrpSpPr/>
            <p:nvPr/>
          </p:nvGrpSpPr>
          <p:grpSpPr>
            <a:xfrm>
              <a:off x="914400" y="609600"/>
              <a:ext cx="6781800" cy="5257800"/>
              <a:chOff x="0" y="381000"/>
              <a:chExt cx="10096499" cy="5638800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0" y="381000"/>
                <a:ext cx="10096499" cy="5638800"/>
                <a:chOff x="0" y="381000"/>
                <a:chExt cx="10096499" cy="5638800"/>
              </a:xfrm>
            </p:grpSpPr>
            <p:grpSp>
              <p:nvGrpSpPr>
                <p:cNvPr id="25" name="Group 4"/>
                <p:cNvGrpSpPr/>
                <p:nvPr/>
              </p:nvGrpSpPr>
              <p:grpSpPr>
                <a:xfrm>
                  <a:off x="0" y="381000"/>
                  <a:ext cx="10096499" cy="4648200"/>
                  <a:chOff x="677779" y="325056"/>
                  <a:chExt cx="6298011" cy="3713544"/>
                </a:xfrm>
                <a:solidFill>
                  <a:srgbClr val="0070C0"/>
                </a:solidFill>
              </p:grpSpPr>
              <p:sp>
                <p:nvSpPr>
                  <p:cNvPr id="26" name="Rectangle 25"/>
                  <p:cNvSpPr/>
                  <p:nvPr/>
                </p:nvSpPr>
                <p:spPr>
                  <a:xfrm>
                    <a:off x="1271930" y="1447800"/>
                    <a:ext cx="5228539" cy="2590800"/>
                  </a:xfrm>
                  <a:prstGeom prst="rect">
                    <a:avLst/>
                  </a:prstGeom>
                  <a:blipFill>
                    <a:blip r:embed="rId3"/>
                    <a:tile tx="0" ty="0" sx="100000" sy="100000" flip="none" algn="tl"/>
                  </a:blip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Isosceles Triangle 26"/>
                  <p:cNvSpPr/>
                  <p:nvPr/>
                </p:nvSpPr>
                <p:spPr>
                  <a:xfrm>
                    <a:off x="677779" y="325056"/>
                    <a:ext cx="6298011" cy="1157468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" name="Cube 31"/>
                <p:cNvSpPr/>
                <p:nvPr/>
              </p:nvSpPr>
              <p:spPr>
                <a:xfrm>
                  <a:off x="723900" y="5029200"/>
                  <a:ext cx="8610600" cy="990600"/>
                </a:xfrm>
                <a:prstGeom prst="cube">
                  <a:avLst/>
                </a:prstGeom>
                <a:blipFill>
                  <a:blip r:embed="rId4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176427" y="1198217"/>
                <a:ext cx="3630202" cy="719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733800" y="3505200"/>
              <a:ext cx="1219200" cy="1447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295400" y="2372380"/>
            <a:ext cx="6705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১২টা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১২টায়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কীরুপ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ayeemewudhkblog_1206532694_1-Desh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019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6400" y="762000"/>
            <a:ext cx="6172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 কোনো প্রশ্ন ? ? ?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71800" y="5486400"/>
            <a:ext cx="3962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50522"/>
              </p:ext>
            </p:extLst>
          </p:nvPr>
        </p:nvGraphicFramePr>
        <p:xfrm>
          <a:off x="76200" y="152400"/>
          <a:ext cx="906780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Presentation" r:id="rId4" imgW="3360486" imgH="2519286" progId="PowerPoint.Show.12">
                  <p:embed/>
                </p:oleObj>
              </mc:Choice>
              <mc:Fallback>
                <p:oleObj name="Presentation" r:id="rId4" imgW="3360486" imgH="2519286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152400"/>
                        <a:ext cx="9067800" cy="662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022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01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685800"/>
            <a:ext cx="18542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457200" y="2895600"/>
            <a:ext cx="3733800" cy="3048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মোজাফফর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উথরাইল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সিদ্দিকীয়া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কামিল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mozafforict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42@gmail.com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Mob.-01718936920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953001" y="2971800"/>
            <a:ext cx="3615268" cy="297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সপ্তম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বিজ্ঞান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দ্বাদশ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৫-৭</a:t>
            </a:r>
          </a:p>
        </p:txBody>
      </p:sp>
      <p:pic>
        <p:nvPicPr>
          <p:cNvPr id="18" name="Picture 17" descr="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609600"/>
            <a:ext cx="1989667" cy="228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Left-Right Arrow 19"/>
          <p:cNvSpPr/>
          <p:nvPr/>
        </p:nvSpPr>
        <p:spPr>
          <a:xfrm>
            <a:off x="3352800" y="914400"/>
            <a:ext cx="2362200" cy="1219200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2667000" y="3200400"/>
            <a:ext cx="25908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1"/>
          <p:cNvGrpSpPr/>
          <p:nvPr/>
        </p:nvGrpSpPr>
        <p:grpSpPr>
          <a:xfrm>
            <a:off x="3505200" y="1676400"/>
            <a:ext cx="914400" cy="1524000"/>
            <a:chOff x="4114800" y="1600200"/>
            <a:chExt cx="914400" cy="1524000"/>
          </a:xfrm>
        </p:grpSpPr>
        <p:grpSp>
          <p:nvGrpSpPr>
            <p:cNvPr id="4" name="Group 16"/>
            <p:cNvGrpSpPr/>
            <p:nvPr/>
          </p:nvGrpSpPr>
          <p:grpSpPr>
            <a:xfrm>
              <a:off x="4114800" y="1600200"/>
              <a:ext cx="914400" cy="1524000"/>
              <a:chOff x="6324600" y="228600"/>
              <a:chExt cx="1600200" cy="2743200"/>
            </a:xfrm>
          </p:grpSpPr>
          <p:sp>
            <p:nvSpPr>
              <p:cNvPr id="12" name="Teardrop 11"/>
              <p:cNvSpPr/>
              <p:nvPr/>
            </p:nvSpPr>
            <p:spPr>
              <a:xfrm rot="8152672">
                <a:off x="6324600" y="457200"/>
                <a:ext cx="1600200" cy="1600200"/>
              </a:xfrm>
              <a:prstGeom prst="teardrop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rot="5400000">
                <a:off x="6816864" y="2666206"/>
                <a:ext cx="609601" cy="1587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Can 15"/>
              <p:cNvSpPr/>
              <p:nvPr/>
            </p:nvSpPr>
            <p:spPr>
              <a:xfrm>
                <a:off x="7010400" y="228600"/>
                <a:ext cx="228600" cy="2286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Isosceles Triangle 20"/>
            <p:cNvSpPr/>
            <p:nvPr/>
          </p:nvSpPr>
          <p:spPr>
            <a:xfrm rot="10800000">
              <a:off x="4128247" y="2333669"/>
              <a:ext cx="874059" cy="58434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50"/>
          <p:cNvGrpSpPr/>
          <p:nvPr/>
        </p:nvGrpSpPr>
        <p:grpSpPr>
          <a:xfrm>
            <a:off x="4495799" y="3657600"/>
            <a:ext cx="3810000" cy="990600"/>
            <a:chOff x="4502020" y="3505200"/>
            <a:chExt cx="3498980" cy="990600"/>
          </a:xfrm>
        </p:grpSpPr>
        <p:sp>
          <p:nvSpPr>
            <p:cNvPr id="25" name="Curved Left Arrow 24"/>
            <p:cNvSpPr/>
            <p:nvPr/>
          </p:nvSpPr>
          <p:spPr>
            <a:xfrm flipV="1">
              <a:off x="4502020" y="3505200"/>
              <a:ext cx="533400" cy="838200"/>
            </a:xfrm>
            <a:prstGeom prst="curvedLef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" name="Group 34"/>
            <p:cNvGrpSpPr/>
            <p:nvPr/>
          </p:nvGrpSpPr>
          <p:grpSpPr>
            <a:xfrm>
              <a:off x="5257800" y="3657600"/>
              <a:ext cx="2743200" cy="838200"/>
              <a:chOff x="6248400" y="3733800"/>
              <a:chExt cx="2743200" cy="838200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 rot="10800000">
                <a:off x="6248400" y="4113212"/>
                <a:ext cx="609600" cy="158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  <p:sp>
            <p:nvSpPr>
              <p:cNvPr id="32" name="Rectangle 31"/>
              <p:cNvSpPr/>
              <p:nvPr/>
            </p:nvSpPr>
            <p:spPr>
              <a:xfrm>
                <a:off x="6781800" y="3733800"/>
                <a:ext cx="2209800" cy="8382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মাটির উপর বৃত্তাকার পথে বা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ঘুরে আসে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7" name="Group 49"/>
          <p:cNvGrpSpPr/>
          <p:nvPr/>
        </p:nvGrpSpPr>
        <p:grpSpPr>
          <a:xfrm>
            <a:off x="4470594" y="1752600"/>
            <a:ext cx="3759005" cy="685800"/>
            <a:chOff x="3565630" y="1905000"/>
            <a:chExt cx="3243065" cy="685800"/>
          </a:xfrm>
        </p:grpSpPr>
        <p:sp>
          <p:nvSpPr>
            <p:cNvPr id="24" name="Curved Left Arrow 23"/>
            <p:cNvSpPr/>
            <p:nvPr/>
          </p:nvSpPr>
          <p:spPr>
            <a:xfrm rot="21426976" flipV="1">
              <a:off x="3565630" y="2151827"/>
              <a:ext cx="381000" cy="351887"/>
            </a:xfrm>
            <a:prstGeom prst="curvedLeftArrow">
              <a:avLst>
                <a:gd name="adj1" fmla="val 25000"/>
                <a:gd name="adj2" fmla="val 50000"/>
                <a:gd name="adj3" fmla="val 25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" name="Group 33"/>
            <p:cNvGrpSpPr/>
            <p:nvPr/>
          </p:nvGrpSpPr>
          <p:grpSpPr>
            <a:xfrm>
              <a:off x="4002742" y="1905000"/>
              <a:ext cx="2805953" cy="685800"/>
              <a:chOff x="5298142" y="1752600"/>
              <a:chExt cx="2805953" cy="6858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980953" y="1752600"/>
                <a:ext cx="2123142" cy="685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লাটিম নিজ আলের বা অক্ষে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</a:t>
                </a:r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উপর পাক খায়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rot="10800000">
                <a:off x="5298142" y="2133600"/>
                <a:ext cx="609600" cy="158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</p:grpSp>
      </p:grpSp>
      <p:grpSp>
        <p:nvGrpSpPr>
          <p:cNvPr id="9" name="Group 35"/>
          <p:cNvGrpSpPr/>
          <p:nvPr/>
        </p:nvGrpSpPr>
        <p:grpSpPr>
          <a:xfrm>
            <a:off x="1371599" y="2895600"/>
            <a:ext cx="2590800" cy="457200"/>
            <a:chOff x="5334000" y="1905000"/>
            <a:chExt cx="2276764" cy="381000"/>
          </a:xfrm>
        </p:grpSpPr>
        <p:sp>
          <p:nvSpPr>
            <p:cNvPr id="41" name="Rectangle 40"/>
            <p:cNvSpPr/>
            <p:nvPr/>
          </p:nvSpPr>
          <p:spPr>
            <a:xfrm>
              <a:off x="5334000" y="1905000"/>
              <a:ext cx="1447800" cy="381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সরু আল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2" name="Straight Arrow Connector 41"/>
            <p:cNvCxnSpPr>
              <a:stCxn id="41" idx="3"/>
            </p:cNvCxnSpPr>
            <p:nvPr/>
          </p:nvCxnSpPr>
          <p:spPr>
            <a:xfrm>
              <a:off x="6781801" y="2095500"/>
              <a:ext cx="828963" cy="132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</p:grpSp>
      <p:sp>
        <p:nvSpPr>
          <p:cNvPr id="48" name="Rectangle 47"/>
          <p:cNvSpPr/>
          <p:nvPr/>
        </p:nvSpPr>
        <p:spPr>
          <a:xfrm>
            <a:off x="1752600" y="457200"/>
            <a:ext cx="52578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চিত্রটি লক্ষ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33600" y="5562600"/>
            <a:ext cx="44196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অনুরূপ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পৃথিবী . . .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pat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4.44444E-6 C -0.06996 4.44444E-6 -0.13333 0.06458 -0.13333 0.14444 C -0.13333 0.22407 -0.06996 0.28888 0.00834 0.28888 C 0.08629 0.28888 0.15 0.22407 0.15 0.14444 C 0.15 0.06458 0.08629 4.44444E-6 0.00834 4.44444E-6 Z " pathEditMode="relative" rAng="0" ptsTypes="fffff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8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et_01an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00600" y="6400800"/>
            <a:ext cx="43434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40933" y="2286000"/>
            <a:ext cx="6231467" cy="1676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নিজ অক্ষে আবর্তন</a:t>
            </a: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সূর্যকে কেন্দ্র করে ঘূর্ণন</a:t>
            </a:r>
          </a:p>
          <a:p>
            <a:pPr algn="ctr"/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858137" y="2600633"/>
            <a:ext cx="78486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আকার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 করতে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18945" y="4191000"/>
            <a:ext cx="76962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নিজ অক্ষে আবর্তন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ব্যাখ্যা </a:t>
            </a:r>
            <a:r>
              <a:rPr lang="bn-BD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74700" y="5562600"/>
            <a:ext cx="7772400" cy="76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রাত-দিন কিভাবে হয় তা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প্রদর্শন 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8945" y="1447800"/>
            <a:ext cx="37338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2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338598"/>
            <a:ext cx="2209800" cy="5321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914400" y="1295400"/>
            <a:ext cx="6934200" cy="5257800"/>
            <a:chOff x="5410200" y="2286000"/>
            <a:chExt cx="3505200" cy="3048000"/>
          </a:xfrm>
        </p:grpSpPr>
        <p:pic>
          <p:nvPicPr>
            <p:cNvPr id="24" name="Picture 23" descr="creative-global-village-psd-poster-design-874117261247.jpg"/>
            <p:cNvPicPr>
              <a:picLocks noChangeAspect="1"/>
            </p:cNvPicPr>
            <p:nvPr/>
          </p:nvPicPr>
          <p:blipFill>
            <a:blip r:embed="rId3"/>
            <a:srcRect l="28667" t="6923" r="4667"/>
            <a:stretch>
              <a:fillRect/>
            </a:stretch>
          </p:blipFill>
          <p:spPr>
            <a:xfrm>
              <a:off x="5410200" y="2286000"/>
              <a:ext cx="3505200" cy="3048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5" name="Rectangle 24"/>
            <p:cNvSpPr/>
            <p:nvPr/>
          </p:nvSpPr>
          <p:spPr>
            <a:xfrm>
              <a:off x="6629400" y="2286000"/>
              <a:ext cx="1053123" cy="3843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উত্তর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629400" y="4949629"/>
              <a:ext cx="1053123" cy="3843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দক্ষিণ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6"/>
          <p:cNvGrpSpPr/>
          <p:nvPr/>
        </p:nvGrpSpPr>
        <p:grpSpPr>
          <a:xfrm>
            <a:off x="152400" y="1981200"/>
            <a:ext cx="1676400" cy="457200"/>
            <a:chOff x="4050548" y="2209800"/>
            <a:chExt cx="1752600" cy="457200"/>
          </a:xfrm>
        </p:grpSpPr>
        <p:sp>
          <p:nvSpPr>
            <p:cNvPr id="28" name="Rectangle 27"/>
            <p:cNvSpPr/>
            <p:nvPr/>
          </p:nvSpPr>
          <p:spPr>
            <a:xfrm>
              <a:off x="4050548" y="2209800"/>
              <a:ext cx="1115291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বায়ুমন্ডল</a:t>
              </a:r>
            </a:p>
          </p:txBody>
        </p:sp>
        <p:cxnSp>
          <p:nvCxnSpPr>
            <p:cNvPr id="33" name="Straight Arrow Connector 32"/>
            <p:cNvCxnSpPr>
              <a:stCxn id="28" idx="3"/>
            </p:cNvCxnSpPr>
            <p:nvPr/>
          </p:nvCxnSpPr>
          <p:spPr>
            <a:xfrm>
              <a:off x="5165839" y="2438400"/>
              <a:ext cx="637309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4"/>
          <p:cNvGrpSpPr/>
          <p:nvPr/>
        </p:nvGrpSpPr>
        <p:grpSpPr>
          <a:xfrm>
            <a:off x="5257807" y="2438400"/>
            <a:ext cx="3505192" cy="457200"/>
            <a:chOff x="2971805" y="2971800"/>
            <a:chExt cx="2061879" cy="457200"/>
          </a:xfrm>
        </p:grpSpPr>
        <p:sp>
          <p:nvSpPr>
            <p:cNvPr id="36" name="Rectangle 35"/>
            <p:cNvSpPr/>
            <p:nvPr/>
          </p:nvSpPr>
          <p:spPr>
            <a:xfrm>
              <a:off x="4495801" y="2971800"/>
              <a:ext cx="537883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মাটি</a:t>
              </a:r>
            </a:p>
          </p:txBody>
        </p:sp>
        <p:cxnSp>
          <p:nvCxnSpPr>
            <p:cNvPr id="37" name="Straight Arrow Connector 36"/>
            <p:cNvCxnSpPr>
              <a:stCxn id="36" idx="1"/>
            </p:cNvCxnSpPr>
            <p:nvPr/>
          </p:nvCxnSpPr>
          <p:spPr>
            <a:xfrm rot="10800000">
              <a:off x="2971805" y="3200400"/>
              <a:ext cx="1523997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7"/>
          <p:cNvGrpSpPr/>
          <p:nvPr/>
        </p:nvGrpSpPr>
        <p:grpSpPr>
          <a:xfrm>
            <a:off x="5638812" y="4495800"/>
            <a:ext cx="3352789" cy="457200"/>
            <a:chOff x="3200407" y="3810000"/>
            <a:chExt cx="2382242" cy="457200"/>
          </a:xfrm>
        </p:grpSpPr>
        <p:sp>
          <p:nvSpPr>
            <p:cNvPr id="39" name="Rectangle 38"/>
            <p:cNvSpPr/>
            <p:nvPr/>
          </p:nvSpPr>
          <p:spPr>
            <a:xfrm>
              <a:off x="4932944" y="3810000"/>
              <a:ext cx="64970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পানি</a:t>
              </a:r>
            </a:p>
          </p:txBody>
        </p:sp>
        <p:cxnSp>
          <p:nvCxnSpPr>
            <p:cNvPr id="40" name="Straight Arrow Connector 39"/>
            <p:cNvCxnSpPr>
              <a:stCxn id="39" idx="1"/>
            </p:cNvCxnSpPr>
            <p:nvPr/>
          </p:nvCxnSpPr>
          <p:spPr>
            <a:xfrm rot="10800000">
              <a:off x="3200407" y="4038600"/>
              <a:ext cx="1732538" cy="1588"/>
            </a:xfrm>
            <a:prstGeom prst="straightConnector1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1981200" y="685800"/>
            <a:ext cx="49530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 পর্যবেক্ষণ কর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1371600"/>
          <a:ext cx="83058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56388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533400" y="1981200"/>
            <a:ext cx="228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চিত্রটি কিসের ?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33400" y="2819400"/>
            <a:ext cx="22406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পৃথিবীর আকার কিরূপ?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33400" y="3581400"/>
            <a:ext cx="243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পৃথিবীর পৃষ্ঠে পানি ও মাটির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পরিমান কত?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57200" y="4419600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আমরা পৃথিবীর কোথায়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বাস করি?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57200" y="5257800"/>
            <a:ext cx="228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আমরা পৃথিবী থেকে ছিটকে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যাই 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কেন?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9200" y="685800"/>
            <a:ext cx="67818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 পর্যবেক্ষণ করে নিচের ছকটি পূরণ কর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Global_village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1" y="1794108"/>
            <a:ext cx="5334000" cy="445429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124200" y="76200"/>
            <a:ext cx="2743200" cy="457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4" grpId="0"/>
      <p:bldP spid="55" grpId="0"/>
      <p:bldP spid="56" grpId="0"/>
      <p:bldP spid="29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4240</TotalTime>
  <Words>1134</Words>
  <Application>Microsoft Office PowerPoint</Application>
  <PresentationFormat>On-screen Show (4:3)</PresentationFormat>
  <Paragraphs>185</Paragraphs>
  <Slides>23</Slides>
  <Notes>18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Packager Shell Object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Uthrail Madrasah</dc:creator>
  <cp:lastModifiedBy>Mostafizur</cp:lastModifiedBy>
  <cp:revision>558</cp:revision>
  <dcterms:created xsi:type="dcterms:W3CDTF">2006-08-16T00:00:00Z</dcterms:created>
  <dcterms:modified xsi:type="dcterms:W3CDTF">2016-08-10T03:07:32Z</dcterms:modified>
</cp:coreProperties>
</file>